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75" r:id="rId6"/>
    <p:sldId id="260" r:id="rId7"/>
    <p:sldId id="261" r:id="rId8"/>
    <p:sldId id="263" r:id="rId9"/>
    <p:sldId id="274" r:id="rId10"/>
    <p:sldId id="264" r:id="rId11"/>
    <p:sldId id="265" r:id="rId12"/>
    <p:sldId id="266" r:id="rId13"/>
    <p:sldId id="267" r:id="rId14"/>
    <p:sldId id="271" r:id="rId15"/>
    <p:sldId id="269" r:id="rId16"/>
    <p:sldId id="270"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887306"/>
          </a:xfrm>
        </p:spPr>
        <p:txBody>
          <a:bodyPr/>
          <a:lstStyle/>
          <a:p>
            <a:pPr algn="ctr"/>
            <a:r>
              <a:rPr lang="en-US" dirty="0" smtClean="0"/>
              <a:t>Measles vaccine </a:t>
            </a:r>
            <a:endParaRPr lang="en-US" dirty="0"/>
          </a:p>
        </p:txBody>
      </p:sp>
      <p:sp>
        <p:nvSpPr>
          <p:cNvPr id="3" name="Subtitle 2"/>
          <p:cNvSpPr>
            <a:spLocks noGrp="1"/>
          </p:cNvSpPr>
          <p:nvPr>
            <p:ph type="subTitle" idx="1"/>
          </p:nvPr>
        </p:nvSpPr>
        <p:spPr>
          <a:xfrm>
            <a:off x="1507067" y="3383281"/>
            <a:ext cx="7766936" cy="1764452"/>
          </a:xfrm>
        </p:spPr>
        <p:txBody>
          <a:bodyPr>
            <a:noAutofit/>
          </a:bodyPr>
          <a:lstStyle/>
          <a:p>
            <a:pPr algn="ctr"/>
            <a:r>
              <a:rPr lang="en-US" sz="3600" dirty="0" smtClean="0"/>
              <a:t>Student’s Name </a:t>
            </a:r>
          </a:p>
          <a:p>
            <a:pPr algn="ctr"/>
            <a:r>
              <a:rPr lang="en-US" sz="3600" dirty="0" smtClean="0"/>
              <a:t>Institutional Affiliation </a:t>
            </a:r>
          </a:p>
          <a:p>
            <a:pPr algn="ctr"/>
            <a:r>
              <a:rPr lang="en-US" sz="3600" dirty="0" smtClean="0"/>
              <a:t>Date </a:t>
            </a:r>
            <a:endParaRPr lang="en-US" sz="3600" dirty="0"/>
          </a:p>
        </p:txBody>
      </p:sp>
    </p:spTree>
    <p:extLst>
      <p:ext uri="{BB962C8B-B14F-4D97-AF65-F5344CB8AC3E}">
        <p14:creationId xmlns:p14="http://schemas.microsoft.com/office/powerpoint/2010/main" val="180934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pPr>
              <a:lnSpc>
                <a:spcPct val="150000"/>
              </a:lnSpc>
            </a:pPr>
            <a:r>
              <a:rPr lang="en-US" dirty="0"/>
              <a:t>This presentation will be about a vaccine preventable disease called measles. </a:t>
            </a:r>
          </a:p>
          <a:p>
            <a:pPr>
              <a:lnSpc>
                <a:spcPct val="150000"/>
              </a:lnSpc>
            </a:pPr>
            <a:r>
              <a:rPr lang="en-US" dirty="0"/>
              <a:t>Measles is a highly contagious disease that is caused by measles virus. </a:t>
            </a:r>
          </a:p>
          <a:p>
            <a:pPr>
              <a:lnSpc>
                <a:spcPct val="150000"/>
              </a:lnSpc>
            </a:pPr>
            <a:r>
              <a:rPr lang="en-US" dirty="0"/>
              <a:t>Measles vaccine was first introduced in 1963 and since then, the vaccine has resulted in 73% drop of deaths due to measles between 2000 and 2018 globally. </a:t>
            </a:r>
          </a:p>
          <a:p>
            <a:pPr>
              <a:lnSpc>
                <a:spcPct val="150000"/>
              </a:lnSpc>
            </a:pPr>
            <a:r>
              <a:rPr lang="en-US" dirty="0"/>
              <a:t>The disease is mainly prevalent in children below the age of 5 years.</a:t>
            </a:r>
          </a:p>
        </p:txBody>
      </p:sp>
    </p:spTree>
    <p:extLst>
      <p:ext uri="{BB962C8B-B14F-4D97-AF65-F5344CB8AC3E}">
        <p14:creationId xmlns:p14="http://schemas.microsoft.com/office/powerpoint/2010/main" val="1879417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Who is at risk?</a:t>
            </a:r>
            <a:endParaRPr lang="en-US" dirty="0"/>
          </a:p>
        </p:txBody>
      </p:sp>
      <p:sp>
        <p:nvSpPr>
          <p:cNvPr id="3" name="Content Placeholder 2"/>
          <p:cNvSpPr>
            <a:spLocks noGrp="1"/>
          </p:cNvSpPr>
          <p:nvPr>
            <p:ph idx="1"/>
          </p:nvPr>
        </p:nvSpPr>
        <p:spPr>
          <a:xfrm>
            <a:off x="677334" y="1698171"/>
            <a:ext cx="8596668" cy="4343191"/>
          </a:xfrm>
        </p:spPr>
        <p:txBody>
          <a:bodyPr>
            <a:normAutofit/>
          </a:bodyPr>
          <a:lstStyle/>
          <a:p>
            <a:pPr>
              <a:lnSpc>
                <a:spcPct val="150000"/>
              </a:lnSpc>
            </a:pPr>
            <a:r>
              <a:rPr lang="en-US" dirty="0"/>
              <a:t>This disease mainly affects unvaccinated young children. </a:t>
            </a:r>
          </a:p>
          <a:p>
            <a:pPr>
              <a:lnSpc>
                <a:spcPct val="150000"/>
              </a:lnSpc>
            </a:pPr>
            <a:r>
              <a:rPr lang="en-US" dirty="0"/>
              <a:t>Unvaccinated pregnant women are also at risk of contracting measles.</a:t>
            </a:r>
          </a:p>
          <a:p>
            <a:pPr>
              <a:lnSpc>
                <a:spcPct val="150000"/>
              </a:lnSpc>
            </a:pPr>
            <a:r>
              <a:rPr lang="en-US" dirty="0"/>
              <a:t>Any non-immune person who has not been vaccinated is also at risk of infection.</a:t>
            </a:r>
          </a:p>
          <a:p>
            <a:pPr>
              <a:lnSpc>
                <a:spcPct val="150000"/>
              </a:lnSpc>
            </a:pPr>
            <a:r>
              <a:rPr lang="en-US" dirty="0"/>
              <a:t>The disease is prevalent in developing countries, especially Africa and Asia.</a:t>
            </a:r>
          </a:p>
          <a:p>
            <a:pPr>
              <a:lnSpc>
                <a:spcPct val="150000"/>
              </a:lnSpc>
            </a:pPr>
            <a:r>
              <a:rPr lang="en-US" dirty="0"/>
              <a:t>Majority of deaths (over 95%) caused by measles are found in these developing countries which have poor health care facilities (Centers for Disease Control (CDC) (1989).</a:t>
            </a:r>
          </a:p>
          <a:p>
            <a:endParaRPr lang="en-US" dirty="0"/>
          </a:p>
        </p:txBody>
      </p:sp>
    </p:spTree>
    <p:extLst>
      <p:ext uri="{BB962C8B-B14F-4D97-AF65-F5344CB8AC3E}">
        <p14:creationId xmlns:p14="http://schemas.microsoft.com/office/powerpoint/2010/main" val="702201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Symptoms </a:t>
            </a:r>
            <a:endParaRPr lang="en-US" dirty="0"/>
          </a:p>
        </p:txBody>
      </p:sp>
      <p:sp>
        <p:nvSpPr>
          <p:cNvPr id="3" name="Content Placeholder 2"/>
          <p:cNvSpPr>
            <a:spLocks noGrp="1"/>
          </p:cNvSpPr>
          <p:nvPr>
            <p:ph idx="1"/>
          </p:nvPr>
        </p:nvSpPr>
        <p:spPr>
          <a:xfrm>
            <a:off x="677334" y="1463041"/>
            <a:ext cx="8596668" cy="4578322"/>
          </a:xfrm>
        </p:spPr>
        <p:txBody>
          <a:bodyPr>
            <a:normAutofit lnSpcReduction="10000"/>
          </a:bodyPr>
          <a:lstStyle/>
          <a:p>
            <a:pPr>
              <a:lnSpc>
                <a:spcPct val="150000"/>
              </a:lnSpc>
            </a:pPr>
            <a:r>
              <a:rPr lang="en-US" dirty="0"/>
              <a:t>Symptoms of measles start appearing within 10 to 12 days of infection. The symptoms include:</a:t>
            </a:r>
          </a:p>
          <a:p>
            <a:pPr>
              <a:lnSpc>
                <a:spcPct val="150000"/>
              </a:lnSpc>
            </a:pPr>
            <a:r>
              <a:rPr lang="en-US" dirty="0"/>
              <a:t>Cough </a:t>
            </a:r>
          </a:p>
          <a:p>
            <a:pPr>
              <a:lnSpc>
                <a:spcPct val="150000"/>
              </a:lnSpc>
            </a:pPr>
            <a:r>
              <a:rPr lang="en-US" dirty="0"/>
              <a:t>Running nose</a:t>
            </a:r>
          </a:p>
          <a:p>
            <a:pPr>
              <a:lnSpc>
                <a:spcPct val="150000"/>
              </a:lnSpc>
            </a:pPr>
            <a:r>
              <a:rPr lang="en-US" dirty="0"/>
              <a:t>Sore throat</a:t>
            </a:r>
          </a:p>
          <a:p>
            <a:pPr>
              <a:lnSpc>
                <a:spcPct val="150000"/>
              </a:lnSpc>
            </a:pPr>
            <a:r>
              <a:rPr lang="en-US" dirty="0"/>
              <a:t>Fever </a:t>
            </a:r>
          </a:p>
          <a:p>
            <a:pPr>
              <a:lnSpc>
                <a:spcPct val="150000"/>
              </a:lnSpc>
            </a:pPr>
            <a:r>
              <a:rPr lang="en-US" dirty="0" err="1"/>
              <a:t>Koplik’s</a:t>
            </a:r>
            <a:r>
              <a:rPr lang="en-US" dirty="0"/>
              <a:t> spots </a:t>
            </a:r>
          </a:p>
          <a:p>
            <a:pPr>
              <a:lnSpc>
                <a:spcPct val="150000"/>
              </a:lnSpc>
            </a:pPr>
            <a:r>
              <a:rPr lang="en-US" dirty="0"/>
              <a:t>Red eyes</a:t>
            </a:r>
          </a:p>
          <a:p>
            <a:pPr>
              <a:lnSpc>
                <a:spcPct val="150000"/>
              </a:lnSpc>
            </a:pPr>
            <a:r>
              <a:rPr lang="en-US" dirty="0"/>
              <a:t>White spots in the mouth</a:t>
            </a:r>
          </a:p>
        </p:txBody>
      </p:sp>
    </p:spTree>
    <p:extLst>
      <p:ext uri="{BB962C8B-B14F-4D97-AF65-F5344CB8AC3E}">
        <p14:creationId xmlns:p14="http://schemas.microsoft.com/office/powerpoint/2010/main" val="3355704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child suffering from measles </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35415" b="35415"/>
          <a:stretch>
            <a:fillRect/>
          </a:stretch>
        </p:blipFill>
        <p:spPr/>
      </p:pic>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596166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Morbidity and mortality </a:t>
            </a:r>
            <a:endParaRPr lang="en-US" dirty="0"/>
          </a:p>
        </p:txBody>
      </p:sp>
      <p:sp>
        <p:nvSpPr>
          <p:cNvPr id="3" name="Content Placeholder 2"/>
          <p:cNvSpPr>
            <a:spLocks noGrp="1"/>
          </p:cNvSpPr>
          <p:nvPr>
            <p:ph idx="1"/>
          </p:nvPr>
        </p:nvSpPr>
        <p:spPr/>
        <p:txBody>
          <a:bodyPr/>
          <a:lstStyle/>
          <a:p>
            <a:pPr>
              <a:lnSpc>
                <a:spcPct val="150000"/>
              </a:lnSpc>
            </a:pPr>
            <a:r>
              <a:rPr lang="en-US" dirty="0"/>
              <a:t>The disease affects 20 million people a year.</a:t>
            </a:r>
          </a:p>
          <a:p>
            <a:pPr>
              <a:lnSpc>
                <a:spcPct val="150000"/>
              </a:lnSpc>
            </a:pPr>
            <a:r>
              <a:rPr lang="en-US" dirty="0"/>
              <a:t>According to WHO, in 2018, there were more than 140,000 measles deaths globally, mostly children. </a:t>
            </a:r>
          </a:p>
          <a:p>
            <a:pPr>
              <a:lnSpc>
                <a:spcPct val="150000"/>
              </a:lnSpc>
            </a:pPr>
            <a:r>
              <a:rPr lang="en-US" dirty="0"/>
              <a:t>The disease causes the death of more than 100,000 annually, most of them being children.</a:t>
            </a:r>
          </a:p>
          <a:p>
            <a:pPr>
              <a:lnSpc>
                <a:spcPct val="150000"/>
              </a:lnSpc>
            </a:pPr>
            <a:r>
              <a:rPr lang="en-US" dirty="0"/>
              <a:t>Immunization help reduce the mortality associated with measles. </a:t>
            </a:r>
          </a:p>
        </p:txBody>
      </p:sp>
    </p:spTree>
    <p:extLst>
      <p:ext uri="{BB962C8B-B14F-4D97-AF65-F5344CB8AC3E}">
        <p14:creationId xmlns:p14="http://schemas.microsoft.com/office/powerpoint/2010/main" val="160156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Treatment options</a:t>
            </a:r>
            <a:endParaRPr lang="en-US" dirty="0"/>
          </a:p>
        </p:txBody>
      </p:sp>
      <p:sp>
        <p:nvSpPr>
          <p:cNvPr id="3" name="Content Placeholder 2"/>
          <p:cNvSpPr>
            <a:spLocks noGrp="1"/>
          </p:cNvSpPr>
          <p:nvPr>
            <p:ph idx="1"/>
          </p:nvPr>
        </p:nvSpPr>
        <p:spPr/>
        <p:txBody>
          <a:bodyPr/>
          <a:lstStyle/>
          <a:p>
            <a:pPr>
              <a:lnSpc>
                <a:spcPct val="150000"/>
              </a:lnSpc>
            </a:pPr>
            <a:r>
              <a:rPr lang="en-US" dirty="0"/>
              <a:t>There is still no specific antiviral treatment for measles virus.</a:t>
            </a:r>
          </a:p>
          <a:p>
            <a:pPr>
              <a:lnSpc>
                <a:spcPct val="150000"/>
              </a:lnSpc>
            </a:pPr>
            <a:r>
              <a:rPr lang="en-US" dirty="0"/>
              <a:t>Some of the possible interventions for measles patients include a measles vaccine given within 3 days of exposure and good nutrition.</a:t>
            </a:r>
          </a:p>
          <a:p>
            <a:pPr>
              <a:lnSpc>
                <a:spcPct val="150000"/>
              </a:lnSpc>
            </a:pPr>
            <a:r>
              <a:rPr lang="en-US" dirty="0"/>
              <a:t>For young children, two doses of Vitamin A are advisable. </a:t>
            </a:r>
          </a:p>
          <a:p>
            <a:pPr>
              <a:lnSpc>
                <a:spcPct val="150000"/>
              </a:lnSpc>
            </a:pPr>
            <a:r>
              <a:rPr lang="en-US" dirty="0"/>
              <a:t>These interventions help lessen the severity of the disease.</a:t>
            </a:r>
          </a:p>
        </p:txBody>
      </p:sp>
    </p:spTree>
    <p:extLst>
      <p:ext uri="{BB962C8B-B14F-4D97-AF65-F5344CB8AC3E}">
        <p14:creationId xmlns:p14="http://schemas.microsoft.com/office/powerpoint/2010/main" val="2004016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Causative agent (pathogen) </a:t>
            </a:r>
            <a:endParaRPr lang="en-US" dirty="0"/>
          </a:p>
        </p:txBody>
      </p:sp>
      <p:sp>
        <p:nvSpPr>
          <p:cNvPr id="3" name="Content Placeholder 2"/>
          <p:cNvSpPr>
            <a:spLocks noGrp="1"/>
          </p:cNvSpPr>
          <p:nvPr>
            <p:ph idx="1"/>
          </p:nvPr>
        </p:nvSpPr>
        <p:spPr>
          <a:xfrm>
            <a:off x="677334" y="1763487"/>
            <a:ext cx="8596668" cy="4277876"/>
          </a:xfrm>
        </p:spPr>
        <p:txBody>
          <a:bodyPr>
            <a:normAutofit/>
          </a:bodyPr>
          <a:lstStyle/>
          <a:p>
            <a:pPr>
              <a:lnSpc>
                <a:spcPct val="150000"/>
              </a:lnSpc>
            </a:pPr>
            <a:r>
              <a:rPr lang="en-US" dirty="0" smtClean="0"/>
              <a:t>Measles </a:t>
            </a:r>
            <a:r>
              <a:rPr lang="en-US" dirty="0"/>
              <a:t>is caused by a virus (</a:t>
            </a:r>
            <a:r>
              <a:rPr lang="en-US" dirty="0" err="1"/>
              <a:t>rubeola</a:t>
            </a:r>
            <a:r>
              <a:rPr lang="en-US" dirty="0"/>
              <a:t> virus).</a:t>
            </a:r>
          </a:p>
          <a:p>
            <a:pPr>
              <a:lnSpc>
                <a:spcPct val="150000"/>
              </a:lnSpc>
            </a:pPr>
            <a:r>
              <a:rPr lang="en-US" dirty="0"/>
              <a:t>The type of pathogen is therefore a virus. </a:t>
            </a:r>
          </a:p>
          <a:p>
            <a:pPr>
              <a:lnSpc>
                <a:spcPct val="150000"/>
              </a:lnSpc>
            </a:pPr>
            <a:r>
              <a:rPr lang="en-US" dirty="0"/>
              <a:t>The virus is transmitted by airborne respiratory droplets such as coughs and sneezes.</a:t>
            </a:r>
          </a:p>
          <a:p>
            <a:pPr>
              <a:lnSpc>
                <a:spcPct val="150000"/>
              </a:lnSpc>
            </a:pPr>
            <a:r>
              <a:rPr lang="en-US" dirty="0"/>
              <a:t>It is also spread through saliva.</a:t>
            </a:r>
          </a:p>
          <a:p>
            <a:pPr>
              <a:lnSpc>
                <a:spcPct val="150000"/>
              </a:lnSpc>
            </a:pPr>
            <a:r>
              <a:rPr lang="en-US" dirty="0"/>
              <a:t>It can also be transmitted by touching a contaminated surface.</a:t>
            </a:r>
          </a:p>
          <a:p>
            <a:pPr>
              <a:lnSpc>
                <a:spcPct val="150000"/>
              </a:lnSpc>
            </a:pPr>
            <a:r>
              <a:rPr lang="en-US" dirty="0"/>
              <a:t>A pregnant mother can transmit the disease to the child or during nursing. </a:t>
            </a:r>
          </a:p>
          <a:p>
            <a:pPr>
              <a:lnSpc>
                <a:spcPct val="150000"/>
              </a:lnSpc>
            </a:pPr>
            <a:r>
              <a:rPr lang="en-US" dirty="0"/>
              <a:t>Skin-to-skin contact also transmits the virus. </a:t>
            </a:r>
          </a:p>
          <a:p>
            <a:endParaRPr lang="en-US" dirty="0"/>
          </a:p>
        </p:txBody>
      </p:sp>
    </p:spTree>
    <p:extLst>
      <p:ext uri="{BB962C8B-B14F-4D97-AF65-F5344CB8AC3E}">
        <p14:creationId xmlns:p14="http://schemas.microsoft.com/office/powerpoint/2010/main" val="1595865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Measles can be transmitted through coughing or sneezing. </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11372" b="11372"/>
          <a:stretch>
            <a:fillRect/>
          </a:stretch>
        </p:blipFill>
        <p:spPr>
          <a:xfrm>
            <a:off x="677334" y="1018902"/>
            <a:ext cx="8596668" cy="3436415"/>
          </a:xfrm>
        </p:spPr>
      </p:pic>
      <p:sp>
        <p:nvSpPr>
          <p:cNvPr id="4" name="Text Placeholder 3"/>
          <p:cNvSpPr>
            <a:spLocks noGrp="1"/>
          </p:cNvSpPr>
          <p:nvPr>
            <p:ph type="body" sz="half" idx="2"/>
          </p:nvPr>
        </p:nvSpPr>
        <p:spPr/>
        <p:txBody>
          <a:bodyPr/>
          <a:lstStyle/>
          <a:p>
            <a:pPr lvl="0">
              <a:buClr>
                <a:srgbClr val="90C226"/>
              </a:buClr>
            </a:pPr>
            <a:endParaRPr lang="en-US" dirty="0">
              <a:solidFill>
                <a:prstClr val="black">
                  <a:lumMod val="75000"/>
                  <a:lumOff val="25000"/>
                </a:prstClr>
              </a:solidFill>
            </a:endParaRPr>
          </a:p>
          <a:p>
            <a:pPr lvl="0">
              <a:buClr>
                <a:srgbClr val="90C226"/>
              </a:buClr>
            </a:pPr>
            <a:endParaRPr lang="en-US" dirty="0">
              <a:solidFill>
                <a:prstClr val="black">
                  <a:lumMod val="75000"/>
                  <a:lumOff val="25000"/>
                </a:prstClr>
              </a:solidFill>
            </a:endParaRPr>
          </a:p>
        </p:txBody>
      </p:sp>
    </p:spTree>
    <p:extLst>
      <p:ext uri="{BB962C8B-B14F-4D97-AF65-F5344CB8AC3E}">
        <p14:creationId xmlns:p14="http://schemas.microsoft.com/office/powerpoint/2010/main" val="1826930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Body system affected </a:t>
            </a:r>
            <a:endParaRPr lang="en-US" dirty="0"/>
          </a:p>
        </p:txBody>
      </p:sp>
      <p:sp>
        <p:nvSpPr>
          <p:cNvPr id="3" name="Content Placeholder 2"/>
          <p:cNvSpPr>
            <a:spLocks noGrp="1"/>
          </p:cNvSpPr>
          <p:nvPr>
            <p:ph idx="1"/>
          </p:nvPr>
        </p:nvSpPr>
        <p:spPr>
          <a:xfrm>
            <a:off x="677334" y="1580607"/>
            <a:ext cx="8596668" cy="4460756"/>
          </a:xfrm>
        </p:spPr>
        <p:txBody>
          <a:bodyPr/>
          <a:lstStyle/>
          <a:p>
            <a:pPr>
              <a:lnSpc>
                <a:spcPct val="150000"/>
              </a:lnSpc>
            </a:pPr>
            <a:r>
              <a:rPr lang="en-US" dirty="0"/>
              <a:t>Measles virus affects the epithelial cells in trachea or bronchi. When the virus enters the body, it affects the throat, lungs, and the lymphatic system (Centers for Disease Control (CDC) (1989).  </a:t>
            </a:r>
          </a:p>
          <a:p>
            <a:pPr>
              <a:lnSpc>
                <a:spcPct val="150000"/>
              </a:lnSpc>
            </a:pPr>
            <a:r>
              <a:rPr lang="en-US" dirty="0"/>
              <a:t>The disease mainly affects the respiratory tract first before it eventually spreads to other body parts such as the urinary tract, eyes and blood cells.  </a:t>
            </a:r>
          </a:p>
          <a:p>
            <a:pPr>
              <a:lnSpc>
                <a:spcPct val="150000"/>
              </a:lnSpc>
            </a:pPr>
            <a:r>
              <a:rPr lang="en-US" dirty="0"/>
              <a:t>The respiratory tract is mainly used in breathing-delivering oxygen to the lungs. </a:t>
            </a:r>
          </a:p>
          <a:p>
            <a:endParaRPr lang="en-US" dirty="0"/>
          </a:p>
        </p:txBody>
      </p:sp>
    </p:spTree>
    <p:extLst>
      <p:ext uri="{BB962C8B-B14F-4D97-AF65-F5344CB8AC3E}">
        <p14:creationId xmlns:p14="http://schemas.microsoft.com/office/powerpoint/2010/main" val="2531878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 and pathogenesis </a:t>
            </a:r>
            <a:endParaRPr lang="en-US" dirty="0"/>
          </a:p>
        </p:txBody>
      </p:sp>
      <p:sp>
        <p:nvSpPr>
          <p:cNvPr id="3" name="Content Placeholder 2"/>
          <p:cNvSpPr>
            <a:spLocks noGrp="1"/>
          </p:cNvSpPr>
          <p:nvPr>
            <p:ph idx="1"/>
          </p:nvPr>
        </p:nvSpPr>
        <p:spPr/>
        <p:txBody>
          <a:bodyPr>
            <a:normAutofit/>
          </a:bodyPr>
          <a:lstStyle/>
          <a:p>
            <a:r>
              <a:rPr lang="en-US" dirty="0"/>
              <a:t>Measles first enters the body through the respiratory </a:t>
            </a:r>
            <a:r>
              <a:rPr lang="en-US" dirty="0" smtClean="0"/>
              <a:t>tract.</a:t>
            </a:r>
          </a:p>
          <a:p>
            <a:r>
              <a:rPr lang="en-US" dirty="0" smtClean="0"/>
              <a:t>The </a:t>
            </a:r>
            <a:r>
              <a:rPr lang="en-US" dirty="0"/>
              <a:t>virus uses a protein on its surface called hemagglutinin to bind to a target receptor on the host cell. </a:t>
            </a:r>
          </a:p>
          <a:p>
            <a:r>
              <a:rPr lang="en-US" dirty="0"/>
              <a:t>The binding helps the virus to fuse with the membrane and finally penetrate the cell. </a:t>
            </a:r>
          </a:p>
          <a:p>
            <a:r>
              <a:rPr lang="en-US" dirty="0"/>
              <a:t>The virus is transcribed into a positive-sense mRNA strand after which it becomes ready for translation into viral proteins (Lin et al., 2012). </a:t>
            </a:r>
          </a:p>
          <a:p>
            <a:r>
              <a:rPr lang="en-US" dirty="0"/>
              <a:t>The virus then spreads rapidly through local tissues and is carried to the lungs and lymph nodes by dendritic cells (</a:t>
            </a:r>
            <a:r>
              <a:rPr lang="en-US" dirty="0" err="1"/>
              <a:t>Mesman</a:t>
            </a:r>
            <a:r>
              <a:rPr lang="en-US" dirty="0"/>
              <a:t> et al., 2012).</a:t>
            </a:r>
          </a:p>
          <a:p>
            <a:r>
              <a:rPr lang="en-US" dirty="0"/>
              <a:t>The virus continues to spread, and ultimately enters the blood stream and other organs like the brain and small intestines. </a:t>
            </a:r>
          </a:p>
          <a:p>
            <a:endParaRPr lang="en-US" dirty="0"/>
          </a:p>
        </p:txBody>
      </p:sp>
    </p:spTree>
    <p:extLst>
      <p:ext uri="{BB962C8B-B14F-4D97-AF65-F5344CB8AC3E}">
        <p14:creationId xmlns:p14="http://schemas.microsoft.com/office/powerpoint/2010/main" val="3667892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Vaccination </a:t>
            </a:r>
            <a:endParaRPr lang="en-US" dirty="0"/>
          </a:p>
        </p:txBody>
      </p:sp>
      <p:sp>
        <p:nvSpPr>
          <p:cNvPr id="3" name="Content Placeholder 2"/>
          <p:cNvSpPr>
            <a:spLocks noGrp="1"/>
          </p:cNvSpPr>
          <p:nvPr>
            <p:ph idx="1"/>
          </p:nvPr>
        </p:nvSpPr>
        <p:spPr>
          <a:xfrm>
            <a:off x="677334" y="1436915"/>
            <a:ext cx="8596668" cy="4604448"/>
          </a:xfrm>
        </p:spPr>
        <p:txBody>
          <a:bodyPr>
            <a:normAutofit fontScale="92500"/>
          </a:bodyPr>
          <a:lstStyle/>
          <a:p>
            <a:pPr>
              <a:lnSpc>
                <a:spcPct val="150000"/>
              </a:lnSpc>
            </a:pPr>
            <a:r>
              <a:rPr lang="en-US" dirty="0"/>
              <a:t>There are two vaccines that can be used to treat measles</a:t>
            </a:r>
          </a:p>
          <a:p>
            <a:pPr>
              <a:lnSpc>
                <a:spcPct val="150000"/>
              </a:lnSpc>
            </a:pPr>
            <a:r>
              <a:rPr lang="en-US" dirty="0"/>
              <a:t>Measles, mumps, and rubella (MMR) vaccine is one of the vaccines available for measles. It is mainly used in the US for children of 12-15 months age. It can also be given for children at the age of nine months (</a:t>
            </a:r>
            <a:r>
              <a:rPr lang="en-US" dirty="0" err="1"/>
              <a:t>Mesman</a:t>
            </a:r>
            <a:r>
              <a:rPr lang="en-US" dirty="0"/>
              <a:t> et al., 2012).</a:t>
            </a:r>
          </a:p>
          <a:p>
            <a:pPr>
              <a:lnSpc>
                <a:spcPct val="150000"/>
              </a:lnSpc>
            </a:pPr>
            <a:r>
              <a:rPr lang="en-US" dirty="0"/>
              <a:t>The second vaccine is the MMRV vaccine that protects children from measles, mumps, rubella, and chickenpox. It is given to children aged 1-2 years. </a:t>
            </a:r>
          </a:p>
          <a:p>
            <a:pPr>
              <a:lnSpc>
                <a:spcPct val="150000"/>
              </a:lnSpc>
            </a:pPr>
            <a:r>
              <a:rPr lang="en-US" dirty="0"/>
              <a:t>The type of vaccine used for measles is live, attenuated vaccine. This vaccine virus is given to human beings and is unable to replicate enough to cause illness. It therefore provokes an immune response that protects against future infection (Lin et al., 2012).</a:t>
            </a:r>
          </a:p>
        </p:txBody>
      </p:sp>
    </p:spTree>
    <p:extLst>
      <p:ext uri="{BB962C8B-B14F-4D97-AF65-F5344CB8AC3E}">
        <p14:creationId xmlns:p14="http://schemas.microsoft.com/office/powerpoint/2010/main" val="488675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Vaccination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110343"/>
            <a:ext cx="8596668" cy="4931020"/>
          </a:xfrm>
        </p:spPr>
        <p:txBody>
          <a:bodyPr>
            <a:normAutofit/>
          </a:bodyPr>
          <a:lstStyle/>
          <a:p>
            <a:pPr>
              <a:lnSpc>
                <a:spcPct val="150000"/>
              </a:lnSpc>
            </a:pPr>
            <a:r>
              <a:rPr lang="en-US" dirty="0"/>
              <a:t>Anybody can be vaccinated against measles. </a:t>
            </a:r>
            <a:endParaRPr lang="en-US" dirty="0" smtClean="0"/>
          </a:p>
          <a:p>
            <a:pPr>
              <a:lnSpc>
                <a:spcPct val="150000"/>
              </a:lnSpc>
            </a:pPr>
            <a:r>
              <a:rPr lang="en-US" dirty="0" smtClean="0"/>
              <a:t>The </a:t>
            </a:r>
            <a:r>
              <a:rPr lang="en-US" dirty="0"/>
              <a:t>vaccine for children starts as early as nine months. Measles vaccine create long lasting immune response. </a:t>
            </a:r>
            <a:endParaRPr lang="en-US" dirty="0" smtClean="0"/>
          </a:p>
          <a:p>
            <a:pPr>
              <a:lnSpc>
                <a:spcPct val="150000"/>
              </a:lnSpc>
            </a:pPr>
            <a:r>
              <a:rPr lang="en-US" dirty="0" smtClean="0"/>
              <a:t>However </a:t>
            </a:r>
            <a:r>
              <a:rPr lang="en-US" dirty="0"/>
              <a:t>pregnant women should not take the vaccine. Young children below the age of six months should also not be vaccinated. </a:t>
            </a:r>
            <a:endParaRPr lang="en-US" dirty="0" smtClean="0"/>
          </a:p>
          <a:p>
            <a:pPr>
              <a:lnSpc>
                <a:spcPct val="150000"/>
              </a:lnSpc>
            </a:pPr>
            <a:r>
              <a:rPr lang="en-US" dirty="0" smtClean="0"/>
              <a:t>People </a:t>
            </a:r>
            <a:r>
              <a:rPr lang="en-US" dirty="0"/>
              <a:t>with serious allergies to antibiotics or gelatin should also not take the vaccine</a:t>
            </a:r>
            <a:r>
              <a:rPr lang="en-US" dirty="0" smtClean="0"/>
              <a:t>.</a:t>
            </a:r>
          </a:p>
          <a:p>
            <a:pPr>
              <a:lnSpc>
                <a:spcPct val="150000"/>
              </a:lnSpc>
            </a:pPr>
            <a:r>
              <a:rPr lang="en-US" dirty="0" smtClean="0"/>
              <a:t> </a:t>
            </a:r>
            <a:r>
              <a:rPr lang="en-US" dirty="0"/>
              <a:t>The vaccines is not suitable for people with weak immune system It is always advisable to consult the doctor whether one can receive the vaccine. </a:t>
            </a:r>
          </a:p>
        </p:txBody>
      </p:sp>
    </p:spTree>
    <p:extLst>
      <p:ext uri="{BB962C8B-B14F-4D97-AF65-F5344CB8AC3E}">
        <p14:creationId xmlns:p14="http://schemas.microsoft.com/office/powerpoint/2010/main" val="372149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Vaccination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828801"/>
            <a:ext cx="8596668" cy="4212562"/>
          </a:xfrm>
        </p:spPr>
        <p:txBody>
          <a:bodyPr/>
          <a:lstStyle/>
          <a:p>
            <a:pPr>
              <a:lnSpc>
                <a:spcPct val="150000"/>
              </a:lnSpc>
            </a:pPr>
            <a:r>
              <a:rPr lang="en-US" dirty="0"/>
              <a:t>The side effects of measles vaccine include fever, swollen glands (in the cheeks or neck) and mild rashes (</a:t>
            </a:r>
            <a:r>
              <a:rPr lang="en-US" dirty="0" err="1"/>
              <a:t>Strebel</a:t>
            </a:r>
            <a:r>
              <a:rPr lang="en-US" dirty="0"/>
              <a:t> et al., 2012). </a:t>
            </a:r>
          </a:p>
          <a:p>
            <a:pPr>
              <a:lnSpc>
                <a:spcPct val="150000"/>
              </a:lnSpc>
            </a:pPr>
            <a:r>
              <a:rPr lang="en-US" dirty="0"/>
              <a:t>MMR vaccine is associated with autism although this has not been scientifically proven. </a:t>
            </a:r>
          </a:p>
          <a:p>
            <a:pPr>
              <a:lnSpc>
                <a:spcPct val="150000"/>
              </a:lnSpc>
            </a:pPr>
            <a:r>
              <a:rPr lang="en-US" dirty="0"/>
              <a:t>The vaccines are very effective in preventing the disease. The Center for Disease Control encourages people to have their children vaccinated to prevent the disease. </a:t>
            </a:r>
          </a:p>
          <a:p>
            <a:endParaRPr lang="en-US" dirty="0"/>
          </a:p>
        </p:txBody>
      </p:sp>
    </p:spTree>
    <p:extLst>
      <p:ext uri="{BB962C8B-B14F-4D97-AF65-F5344CB8AC3E}">
        <p14:creationId xmlns:p14="http://schemas.microsoft.com/office/powerpoint/2010/main" val="1393980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the vaccine restores homeostasis </a:t>
            </a:r>
          </a:p>
        </p:txBody>
      </p:sp>
      <p:sp>
        <p:nvSpPr>
          <p:cNvPr id="3" name="Content Placeholder 2"/>
          <p:cNvSpPr>
            <a:spLocks noGrp="1"/>
          </p:cNvSpPr>
          <p:nvPr>
            <p:ph idx="1"/>
          </p:nvPr>
        </p:nvSpPr>
        <p:spPr>
          <a:xfrm>
            <a:off x="677334" y="1567543"/>
            <a:ext cx="8596668" cy="4473819"/>
          </a:xfrm>
        </p:spPr>
        <p:txBody>
          <a:bodyPr>
            <a:normAutofit/>
          </a:bodyPr>
          <a:lstStyle/>
          <a:p>
            <a:pPr>
              <a:lnSpc>
                <a:spcPct val="150000"/>
              </a:lnSpc>
            </a:pPr>
            <a:r>
              <a:rPr lang="en-US" dirty="0"/>
              <a:t>The vaccine helps the body to develop immunity. Just like other vaccines, measles vaccine is made from the same germs that cause the disease (measles virus).  </a:t>
            </a:r>
          </a:p>
          <a:p>
            <a:pPr>
              <a:lnSpc>
                <a:spcPct val="150000"/>
              </a:lnSpc>
            </a:pPr>
            <a:r>
              <a:rPr lang="en-US" dirty="0"/>
              <a:t>When the vaccine is introduced into the body, the immune system reacts by making antibodies (Lin et al., 2012). </a:t>
            </a:r>
            <a:endParaRPr lang="en-US" dirty="0" smtClean="0"/>
          </a:p>
          <a:p>
            <a:pPr>
              <a:lnSpc>
                <a:spcPct val="150000"/>
              </a:lnSpc>
            </a:pPr>
            <a:r>
              <a:rPr lang="en-US" dirty="0" smtClean="0"/>
              <a:t>These </a:t>
            </a:r>
            <a:r>
              <a:rPr lang="en-US" dirty="0"/>
              <a:t>antibodies destroy the vaccine germs just as they would the disease germs. They will stay in the body and give it immunity</a:t>
            </a:r>
            <a:r>
              <a:rPr lang="en-US" dirty="0" smtClean="0"/>
              <a:t>.</a:t>
            </a:r>
          </a:p>
          <a:p>
            <a:pPr>
              <a:lnSpc>
                <a:spcPct val="150000"/>
              </a:lnSpc>
            </a:pPr>
            <a:r>
              <a:rPr lang="en-US" dirty="0" smtClean="0"/>
              <a:t> </a:t>
            </a:r>
            <a:r>
              <a:rPr lang="en-US" dirty="0"/>
              <a:t>They therefore restore the normal functioning of the body (homeostasis) as well as protect the body against diseases. </a:t>
            </a:r>
          </a:p>
        </p:txBody>
      </p:sp>
    </p:spTree>
    <p:extLst>
      <p:ext uri="{BB962C8B-B14F-4D97-AF65-F5344CB8AC3E}">
        <p14:creationId xmlns:p14="http://schemas.microsoft.com/office/powerpoint/2010/main" val="2075934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a:xfrm>
            <a:off x="677334" y="1332411"/>
            <a:ext cx="8596668" cy="4708951"/>
          </a:xfrm>
        </p:spPr>
        <p:txBody>
          <a:bodyPr>
            <a:normAutofit lnSpcReduction="10000"/>
          </a:bodyPr>
          <a:lstStyle/>
          <a:p>
            <a:pPr>
              <a:lnSpc>
                <a:spcPct val="150000"/>
              </a:lnSpc>
            </a:pPr>
            <a:r>
              <a:rPr lang="en-US" dirty="0"/>
              <a:t>Measles is a viral disease caused by the measles virus. It is one of the many diseases that can be prevented through vaccination</a:t>
            </a:r>
            <a:r>
              <a:rPr lang="en-US" dirty="0" smtClean="0"/>
              <a:t>.</a:t>
            </a:r>
          </a:p>
          <a:p>
            <a:pPr>
              <a:lnSpc>
                <a:spcPct val="150000"/>
              </a:lnSpc>
            </a:pPr>
            <a:r>
              <a:rPr lang="en-US" dirty="0" smtClean="0"/>
              <a:t> </a:t>
            </a:r>
            <a:r>
              <a:rPr lang="en-US" dirty="0"/>
              <a:t>The symptoms of the disease include fever, coughing, running nose, and sore throat. </a:t>
            </a:r>
            <a:endParaRPr lang="en-US" dirty="0" smtClean="0"/>
          </a:p>
          <a:p>
            <a:pPr>
              <a:lnSpc>
                <a:spcPct val="150000"/>
              </a:lnSpc>
            </a:pPr>
            <a:r>
              <a:rPr lang="en-US" dirty="0" smtClean="0"/>
              <a:t>he </a:t>
            </a:r>
            <a:r>
              <a:rPr lang="en-US" dirty="0"/>
              <a:t>disease causes the death of more than 100,000 annually, most of them being children. </a:t>
            </a:r>
            <a:endParaRPr lang="en-US" dirty="0" smtClean="0"/>
          </a:p>
          <a:p>
            <a:pPr>
              <a:lnSpc>
                <a:spcPct val="150000"/>
              </a:lnSpc>
            </a:pPr>
            <a:r>
              <a:rPr lang="en-US" dirty="0" smtClean="0"/>
              <a:t>It </a:t>
            </a:r>
            <a:r>
              <a:rPr lang="en-US" dirty="0"/>
              <a:t>is therefore advisable for parents to immunize their children against this disease. </a:t>
            </a:r>
            <a:endParaRPr lang="en-US" dirty="0" smtClean="0"/>
          </a:p>
          <a:p>
            <a:pPr>
              <a:lnSpc>
                <a:spcPct val="150000"/>
              </a:lnSpc>
            </a:pPr>
            <a:r>
              <a:rPr lang="en-US" dirty="0" smtClean="0"/>
              <a:t>The </a:t>
            </a:r>
            <a:r>
              <a:rPr lang="en-US" dirty="0"/>
              <a:t>disease is preventable by vaccination and one acquires permanent immunity once immunized.</a:t>
            </a:r>
          </a:p>
        </p:txBody>
      </p:sp>
    </p:spTree>
    <p:extLst>
      <p:ext uri="{BB962C8B-B14F-4D97-AF65-F5344CB8AC3E}">
        <p14:creationId xmlns:p14="http://schemas.microsoft.com/office/powerpoint/2010/main" val="84721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a:xfrm>
            <a:off x="677334" y="1058091"/>
            <a:ext cx="8596668" cy="5551715"/>
          </a:xfrm>
        </p:spPr>
        <p:txBody>
          <a:bodyPr>
            <a:normAutofit/>
          </a:bodyPr>
          <a:lstStyle/>
          <a:p>
            <a:pPr>
              <a:lnSpc>
                <a:spcPct val="150000"/>
              </a:lnSpc>
            </a:pPr>
            <a:r>
              <a:rPr lang="en-US" dirty="0"/>
              <a:t>Centers for Disease Control (CDC. (1989). Measles prevention. MMWR supplements, 38(9), 1.</a:t>
            </a:r>
          </a:p>
          <a:p>
            <a:pPr>
              <a:lnSpc>
                <a:spcPct val="150000"/>
              </a:lnSpc>
            </a:pPr>
            <a:r>
              <a:rPr lang="en-US" dirty="0"/>
              <a:t>Lin, W. H. W., </a:t>
            </a:r>
            <a:r>
              <a:rPr lang="en-US" dirty="0" err="1"/>
              <a:t>Kouyos</a:t>
            </a:r>
            <a:r>
              <a:rPr lang="en-US" dirty="0"/>
              <a:t>, R. D., Adams, R. J., Grenfell, B. T., &amp; Griffin, D. E. (2012). Prolonged persistence of measles virus RNA is characteristic of primary infection dynamics. Proceedings of the National Academy of Sciences, 109(37), 14989-14994.</a:t>
            </a:r>
          </a:p>
          <a:p>
            <a:pPr>
              <a:lnSpc>
                <a:spcPct val="150000"/>
              </a:lnSpc>
            </a:pPr>
            <a:r>
              <a:rPr lang="en-US" dirty="0" err="1"/>
              <a:t>Mesman</a:t>
            </a:r>
            <a:r>
              <a:rPr lang="en-US" dirty="0"/>
              <a:t>, A. W., de </a:t>
            </a:r>
            <a:r>
              <a:rPr lang="en-US" dirty="0" err="1"/>
              <a:t>Vries</a:t>
            </a:r>
            <a:r>
              <a:rPr lang="en-US" dirty="0"/>
              <a:t>, R. D., </a:t>
            </a:r>
            <a:r>
              <a:rPr lang="en-US" dirty="0" err="1"/>
              <a:t>McQuaid</a:t>
            </a:r>
            <a:r>
              <a:rPr lang="en-US" dirty="0"/>
              <a:t>, S., </a:t>
            </a:r>
            <a:r>
              <a:rPr lang="en-US" dirty="0" err="1"/>
              <a:t>Duprex</a:t>
            </a:r>
            <a:r>
              <a:rPr lang="en-US" dirty="0"/>
              <a:t>, W. P., de Swart, R. L., &amp; </a:t>
            </a:r>
            <a:r>
              <a:rPr lang="en-US" dirty="0" err="1"/>
              <a:t>Geijtenbeek</a:t>
            </a:r>
            <a:r>
              <a:rPr lang="en-US" dirty="0"/>
              <a:t>, T. B. (2012). A prominent role for DC-SIGN+ dendritic cells in initiation and dissemination of measles virus infection in non-human primates. </a:t>
            </a:r>
            <a:r>
              <a:rPr lang="en-US" dirty="0" err="1"/>
              <a:t>PLoS</a:t>
            </a:r>
            <a:r>
              <a:rPr lang="en-US" dirty="0"/>
              <a:t> One, 7(12).</a:t>
            </a:r>
          </a:p>
          <a:p>
            <a:pPr>
              <a:lnSpc>
                <a:spcPct val="150000"/>
              </a:lnSpc>
            </a:pPr>
            <a:r>
              <a:rPr lang="en-US" dirty="0" err="1"/>
              <a:t>Strebel</a:t>
            </a:r>
            <a:r>
              <a:rPr lang="en-US" dirty="0"/>
              <a:t>, P. M., </a:t>
            </a:r>
            <a:r>
              <a:rPr lang="en-US" dirty="0" err="1"/>
              <a:t>Papania</a:t>
            </a:r>
            <a:r>
              <a:rPr lang="en-US" dirty="0"/>
              <a:t>, M. J., </a:t>
            </a:r>
            <a:r>
              <a:rPr lang="en-US" dirty="0" err="1"/>
              <a:t>Fiebelkorn</a:t>
            </a:r>
            <a:r>
              <a:rPr lang="en-US" dirty="0"/>
              <a:t>, A. P., &amp; Halsey, N. A. (2012). Measles vaccine. Vaccines, 6, 352-387.</a:t>
            </a:r>
          </a:p>
          <a:p>
            <a:endParaRPr lang="en-US" dirty="0"/>
          </a:p>
        </p:txBody>
      </p:sp>
    </p:spTree>
    <p:extLst>
      <p:ext uri="{BB962C8B-B14F-4D97-AF65-F5344CB8AC3E}">
        <p14:creationId xmlns:p14="http://schemas.microsoft.com/office/powerpoint/2010/main" val="149123193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83</TotalTime>
  <Words>1295</Words>
  <Application>Microsoft Office PowerPoint</Application>
  <PresentationFormat>Widescreen</PresentationFormat>
  <Paragraphs>86</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Trebuchet MS</vt:lpstr>
      <vt:lpstr>Wingdings 3</vt:lpstr>
      <vt:lpstr>Facet</vt:lpstr>
      <vt:lpstr>Measles vaccine </vt:lpstr>
      <vt:lpstr>Introduction </vt:lpstr>
      <vt:lpstr>Who is at risk?</vt:lpstr>
      <vt:lpstr>Symptoms </vt:lpstr>
      <vt:lpstr>A child suffering from measles </vt:lpstr>
      <vt:lpstr>Morbidity and mortality </vt:lpstr>
      <vt:lpstr>Treatment options</vt:lpstr>
      <vt:lpstr>Causative agent (pathogen) </vt:lpstr>
      <vt:lpstr>Measles can be transmitted through coughing or sneezing. </vt:lpstr>
      <vt:lpstr>Body system affected </vt:lpstr>
      <vt:lpstr>Pathophysiology and pathogenesis </vt:lpstr>
      <vt:lpstr>Vaccination </vt:lpstr>
      <vt:lpstr>Vaccination cont…</vt:lpstr>
      <vt:lpstr>Vaccination cont…</vt:lpstr>
      <vt:lpstr>How the vaccine restores homeostasis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Measles vaccine</dc:title>
  <dc:creator>hp</dc:creator>
  <cp:lastModifiedBy>hp</cp:lastModifiedBy>
  <cp:revision>7</cp:revision>
  <dcterms:created xsi:type="dcterms:W3CDTF">2020-04-14T22:28:59Z</dcterms:created>
  <dcterms:modified xsi:type="dcterms:W3CDTF">2020-04-14T23:52:57Z</dcterms:modified>
</cp:coreProperties>
</file>